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0" r:id="rId26"/>
    <p:sldId id="261" r:id="rId27"/>
    <p:sldId id="262" r:id="rId28"/>
    <p:sldId id="286" r:id="rId29"/>
    <p:sldId id="287" r:id="rId30"/>
    <p:sldId id="288" r:id="rId31"/>
    <p:sldId id="258" r:id="rId32"/>
    <p:sldId id="259" r:id="rId33"/>
    <p:sldId id="260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85258" autoAdjust="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98B794-BBC7-48DD-AE5B-7CEC01D6ADCC}" type="datetimeFigureOut">
              <a:rPr lang="ar-EG" smtClean="0"/>
              <a:pPr/>
              <a:t>18/02/1440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8D91DD-6B5F-4D76-8501-3E45286E37E6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na\Videos\RealTimes\RealDownloader\Part%204%20%20Using%20a%20Tonometer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Physiology of the eye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Practical lessons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anterior 1\6 of outer layer.</a:t>
            </a:r>
          </a:p>
          <a:p>
            <a:pPr algn="l" rtl="0"/>
            <a:r>
              <a:rPr lang="en-US" dirty="0" smtClean="0"/>
              <a:t>0.5-1mm thickness.</a:t>
            </a:r>
          </a:p>
          <a:p>
            <a:pPr algn="l" rtl="0"/>
            <a:r>
              <a:rPr lang="en-US" dirty="0" smtClean="0"/>
              <a:t>Function</a:t>
            </a:r>
          </a:p>
          <a:p>
            <a:pPr algn="l" rtl="0"/>
            <a:r>
              <a:rPr lang="en-US" dirty="0" err="1" smtClean="0"/>
              <a:t>Prote</a:t>
            </a:r>
            <a:r>
              <a:rPr lang="en-US" dirty="0" smtClean="0"/>
              <a:t> </a:t>
            </a:r>
            <a:r>
              <a:rPr lang="en-US" dirty="0" err="1" smtClean="0"/>
              <a:t>ction</a:t>
            </a:r>
            <a:endParaRPr lang="en-US" dirty="0" smtClean="0"/>
          </a:p>
          <a:p>
            <a:pPr algn="l" rtl="0"/>
            <a:r>
              <a:rPr lang="en-US" dirty="0" smtClean="0"/>
              <a:t>Metabolism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caues</a:t>
            </a:r>
            <a:r>
              <a:rPr lang="en-US" dirty="0" smtClean="0"/>
              <a:t> of transparency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cornea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posterior 5\6.</a:t>
            </a:r>
          </a:p>
          <a:p>
            <a:pPr algn="l" rtl="0"/>
            <a:r>
              <a:rPr lang="en-US" dirty="0" smtClean="0"/>
              <a:t>Covered </a:t>
            </a:r>
            <a:r>
              <a:rPr lang="en-US" dirty="0" err="1" smtClean="0"/>
              <a:t>anteriorly</a:t>
            </a:r>
            <a:r>
              <a:rPr lang="en-US" dirty="0" smtClean="0"/>
              <a:t> by </a:t>
            </a:r>
            <a:r>
              <a:rPr lang="en-US" dirty="0" err="1" smtClean="0"/>
              <a:t>conjunctina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Obaque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Function??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sclera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na\Desktop\eye\anatomy-and-physiology-of-the-eye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7" y="285728"/>
            <a:ext cx="8742071" cy="6473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na\Desktop\eye\anatomy-and-physiology-of-the-eye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495" y="214290"/>
            <a:ext cx="8837223" cy="64915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na\Desktop\eye\anatomy-and-physiology-of-the-eye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798" y="357167"/>
            <a:ext cx="8575482" cy="6143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na\Desktop\eye\anatomy-and-physiology-of-the-eye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8715436" cy="62151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na\Desktop\eye\anatomy-and-physiology-of-the-eye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1" cy="6384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na\Desktop\eye\anatomy-and-physiology-of-the-eye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929718" cy="56338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na\Desktop\eye\anatomy-and-physiology-of-the-eye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1519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na\Desktop\eye\anatomy-and-physiology-of-the-eye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643998" cy="6295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Adult eye ball is spherical about 1 inch in diameter &amp; formed of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Outer fibrous layer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Middle vascular layer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Inner nervous layer</a:t>
            </a:r>
          </a:p>
          <a:p>
            <a:pPr marL="514350" indent="-514350" algn="l" rtl="0"/>
            <a:r>
              <a:rPr lang="en-US" dirty="0" smtClean="0"/>
              <a:t>Eye lid, </a:t>
            </a:r>
            <a:r>
              <a:rPr lang="en-US" dirty="0" err="1" smtClean="0"/>
              <a:t>lacrimal</a:t>
            </a:r>
            <a:r>
              <a:rPr lang="en-US" dirty="0" smtClean="0"/>
              <a:t> glands, </a:t>
            </a:r>
            <a:r>
              <a:rPr lang="en-US" dirty="0" err="1" smtClean="0"/>
              <a:t>extraocular</a:t>
            </a:r>
            <a:r>
              <a:rPr lang="en-US" dirty="0" smtClean="0"/>
              <a:t> muscles.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Strucure</a:t>
            </a:r>
            <a:r>
              <a:rPr lang="en-US" dirty="0" smtClean="0"/>
              <a:t> of the eye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na\Desktop\eye\anatomy-and-physiology-of-the-eye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49" y="214290"/>
            <a:ext cx="8266017" cy="62865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eye\anatomy-and-physiology-of-the-eye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495" y="357166"/>
            <a:ext cx="8837223" cy="6455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lens </a:t>
            </a:r>
            <a:r>
              <a:rPr lang="en-US" dirty="0" err="1" smtClean="0"/>
              <a:t>devide</a:t>
            </a:r>
            <a:r>
              <a:rPr lang="en-US" dirty="0" smtClean="0"/>
              <a:t> the eye into anterior </a:t>
            </a:r>
            <a:r>
              <a:rPr lang="en-US" dirty="0" err="1" smtClean="0"/>
              <a:t>comparment</a:t>
            </a:r>
            <a:r>
              <a:rPr lang="en-US" dirty="0" smtClean="0"/>
              <a:t> (</a:t>
            </a:r>
            <a:r>
              <a:rPr lang="en-US" dirty="0" err="1" smtClean="0"/>
              <a:t>aquas</a:t>
            </a:r>
            <a:r>
              <a:rPr lang="en-US" dirty="0" smtClean="0"/>
              <a:t> </a:t>
            </a:r>
            <a:r>
              <a:rPr lang="en-US" dirty="0" err="1" smtClean="0"/>
              <a:t>humour</a:t>
            </a:r>
            <a:r>
              <a:rPr lang="en-US" dirty="0" smtClean="0"/>
              <a:t>) &amp; posterior </a:t>
            </a:r>
            <a:r>
              <a:rPr lang="en-US" dirty="0" err="1" smtClean="0"/>
              <a:t>compartement</a:t>
            </a:r>
            <a:r>
              <a:rPr lang="en-US" dirty="0" smtClean="0"/>
              <a:t>(</a:t>
            </a:r>
            <a:r>
              <a:rPr lang="en-US" dirty="0" err="1" smtClean="0"/>
              <a:t>vitrous</a:t>
            </a:r>
            <a:r>
              <a:rPr lang="en-US" dirty="0" smtClean="0"/>
              <a:t> </a:t>
            </a:r>
            <a:r>
              <a:rPr lang="en-US" dirty="0" err="1" smtClean="0"/>
              <a:t>humour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The iris </a:t>
            </a:r>
            <a:r>
              <a:rPr lang="en-US" dirty="0" err="1" smtClean="0"/>
              <a:t>devide</a:t>
            </a:r>
            <a:r>
              <a:rPr lang="en-US" dirty="0" smtClean="0"/>
              <a:t> the ant. </a:t>
            </a:r>
            <a:r>
              <a:rPr lang="en-US" dirty="0" err="1" smtClean="0"/>
              <a:t>Compartement</a:t>
            </a:r>
            <a:r>
              <a:rPr lang="en-US" dirty="0" smtClean="0"/>
              <a:t> into anterior &amp; posterior </a:t>
            </a:r>
            <a:r>
              <a:rPr lang="en-US" dirty="0" err="1" smtClean="0"/>
              <a:t>chambres</a:t>
            </a:r>
            <a:r>
              <a:rPr lang="en-US" dirty="0" smtClean="0"/>
              <a:t>.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Alkaline clear fluid fill ant. &amp; post. Chambers</a:t>
            </a:r>
          </a:p>
          <a:p>
            <a:pPr algn="l" rtl="0"/>
            <a:r>
              <a:rPr lang="en-US" dirty="0" smtClean="0"/>
              <a:t>High O2 </a:t>
            </a:r>
            <a:r>
              <a:rPr lang="en-US" dirty="0" err="1" smtClean="0"/>
              <a:t>tention</a:t>
            </a:r>
            <a:r>
              <a:rPr lang="en-US" dirty="0" smtClean="0"/>
              <a:t> ,contain </a:t>
            </a:r>
            <a:r>
              <a:rPr lang="en-US" dirty="0" err="1" smtClean="0"/>
              <a:t>hcl</a:t>
            </a:r>
            <a:r>
              <a:rPr lang="en-US" dirty="0" smtClean="0"/>
              <a:t> &amp; HCO3.</a:t>
            </a:r>
          </a:p>
          <a:p>
            <a:pPr algn="l" rtl="0"/>
            <a:r>
              <a:rPr lang="en-US" dirty="0" smtClean="0"/>
              <a:t>Mechanism of formation.</a:t>
            </a:r>
          </a:p>
          <a:p>
            <a:pPr algn="l" rtl="0"/>
            <a:r>
              <a:rPr lang="en-US" dirty="0" smtClean="0"/>
              <a:t>Drainage of </a:t>
            </a:r>
            <a:r>
              <a:rPr lang="en-US" dirty="0" err="1" smtClean="0"/>
              <a:t>aquas</a:t>
            </a:r>
            <a:r>
              <a:rPr lang="en-US" dirty="0" smtClean="0"/>
              <a:t>.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</a:t>
            </a:r>
            <a:r>
              <a:rPr lang="en-US" dirty="0" err="1" smtClean="0"/>
              <a:t>aquas</a:t>
            </a:r>
            <a:r>
              <a:rPr lang="en-US" dirty="0" smtClean="0"/>
              <a:t> </a:t>
            </a:r>
            <a:r>
              <a:rPr lang="en-US" dirty="0" err="1" smtClean="0"/>
              <a:t>humour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na\Desktop\eye\anatomy-and-physiology-of-the-eye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798" y="185130"/>
            <a:ext cx="8504044" cy="66728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 descr="C:\Users\dina\Desktop\eye\anatomy-and-physiology-of-the-eye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PRESSURE INSIDE THE BALL</a:t>
            </a:r>
          </a:p>
          <a:p>
            <a:pPr algn="l" rtl="0"/>
            <a:r>
              <a:rPr lang="en-US" dirty="0" smtClean="0"/>
              <a:t>Normally 12-19 </a:t>
            </a:r>
            <a:r>
              <a:rPr lang="en-US" dirty="0" err="1" smtClean="0"/>
              <a:t>mmhg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Shows </a:t>
            </a:r>
            <a:r>
              <a:rPr lang="en-US" dirty="0" err="1" smtClean="0"/>
              <a:t>duirnal</a:t>
            </a:r>
            <a:r>
              <a:rPr lang="en-US" dirty="0" smtClean="0"/>
              <a:t> variation? Highest in morning &amp; lowest in evening.</a:t>
            </a:r>
          </a:p>
          <a:p>
            <a:pPr algn="l" rtl="0"/>
            <a:r>
              <a:rPr lang="en-US" b="1" u="sng" dirty="0" smtClean="0"/>
              <a:t>Regulation :</a:t>
            </a:r>
            <a:r>
              <a:rPr lang="en-US" dirty="0" smtClean="0"/>
              <a:t> by controlling </a:t>
            </a:r>
            <a:r>
              <a:rPr lang="en-US" dirty="0" err="1" smtClean="0"/>
              <a:t>aquas</a:t>
            </a:r>
            <a:r>
              <a:rPr lang="en-US" dirty="0" smtClean="0"/>
              <a:t> out flow.</a:t>
            </a:r>
          </a:p>
          <a:p>
            <a:pPr algn="l" rtl="0"/>
            <a:r>
              <a:rPr lang="en-US" b="1" u="sng" dirty="0" smtClean="0"/>
              <a:t>Importance:</a:t>
            </a:r>
          </a:p>
          <a:p>
            <a:pPr algn="l" rtl="0">
              <a:buNone/>
            </a:pPr>
            <a:r>
              <a:rPr lang="en-US" b="1" u="sng" dirty="0"/>
              <a:t> </a:t>
            </a:r>
            <a:r>
              <a:rPr lang="en-US" dirty="0" smtClean="0"/>
              <a:t>1- maintain shape of eye ball  2-normal focusing mechanism of eye.</a:t>
            </a:r>
            <a:endParaRPr lang="en-US" b="1" u="sng" dirty="0" smtClean="0"/>
          </a:p>
          <a:p>
            <a:pPr algn="l" rtl="0"/>
            <a:endParaRPr lang="ar-EG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IOP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BY TONOMETER.</a:t>
            </a:r>
          </a:p>
          <a:p>
            <a:pPr algn="l" rtl="0"/>
            <a:r>
              <a:rPr lang="en-US" dirty="0" smtClean="0"/>
              <a:t>Types: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Indentation </a:t>
            </a:r>
            <a:r>
              <a:rPr lang="en-US" dirty="0" err="1" smtClean="0"/>
              <a:t>tonomer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Applantation</a:t>
            </a:r>
            <a:r>
              <a:rPr lang="en-US" dirty="0" smtClean="0"/>
              <a:t> </a:t>
            </a:r>
            <a:r>
              <a:rPr lang="en-US" dirty="0" err="1" smtClean="0"/>
              <a:t>tonometer</a:t>
            </a:r>
            <a:r>
              <a:rPr lang="en-US" dirty="0" smtClean="0"/>
              <a:t>.</a:t>
            </a:r>
          </a:p>
          <a:p>
            <a:pPr marL="514350" indent="-514350" algn="l" rtl="0"/>
            <a:r>
              <a:rPr lang="en-US" dirty="0" smtClean="0"/>
              <a:t>Steps of </a:t>
            </a:r>
            <a:r>
              <a:rPr lang="en-US" dirty="0" err="1" smtClean="0"/>
              <a:t>tonometery</a:t>
            </a:r>
            <a:r>
              <a:rPr lang="en-US" dirty="0" smtClean="0"/>
              <a:t>????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IOP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ina\Desktop\eye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35680" y="3039269"/>
            <a:ext cx="2072640" cy="1409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Indentation </a:t>
            </a:r>
            <a:r>
              <a:rPr lang="en-US" dirty="0" err="1" smtClean="0"/>
              <a:t>tonometer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ina\Desktop\eye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51952"/>
            <a:ext cx="5000660" cy="42345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Applantation</a:t>
            </a:r>
            <a:r>
              <a:rPr lang="en-US" dirty="0" smtClean="0"/>
              <a:t> </a:t>
            </a:r>
            <a:r>
              <a:rPr lang="en-US" dirty="0" err="1" smtClean="0"/>
              <a:t>tonometer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\Desktop\eye\anatomy-and-physiology-of-the-ey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02"/>
            <a:ext cx="8974712" cy="68794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t 4  Using a Tonomet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42938" y="714375"/>
            <a:ext cx="10472738" cy="5891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  <a:p>
            <a:pPr algn="l" rtl="0"/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Def: Group of eye </a:t>
            </a:r>
            <a:r>
              <a:rPr lang="en-US" b="0" i="0" dirty="0" err="1" smtClean="0">
                <a:solidFill>
                  <a:srgbClr val="3B3835"/>
                </a:solidFill>
                <a:latin typeface="Helvetica Neue"/>
              </a:rPr>
              <a:t>deseases</a:t>
            </a:r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 share a common trait of  increased IOP up to 60-70 </a:t>
            </a:r>
            <a:r>
              <a:rPr lang="en-US" b="0" i="0" dirty="0" err="1" smtClean="0">
                <a:solidFill>
                  <a:srgbClr val="3B3835"/>
                </a:solidFill>
                <a:latin typeface="Helvetica Neue"/>
              </a:rPr>
              <a:t>mmhg</a:t>
            </a:r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, optic disc damage &amp; gradual diminution of vision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Causes: impaired out flow of </a:t>
            </a:r>
            <a:r>
              <a:rPr lang="en-US" dirty="0" err="1" smtClean="0">
                <a:solidFill>
                  <a:srgbClr val="3B3835"/>
                </a:solidFill>
                <a:latin typeface="Helvetica Neue"/>
              </a:rPr>
              <a:t>aquas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.</a:t>
            </a:r>
          </a:p>
          <a:p>
            <a:pPr algn="l" rtl="0"/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Types: 1- open angle </a:t>
            </a:r>
            <a:r>
              <a:rPr lang="en-US" b="0" i="0" dirty="0" err="1" smtClean="0">
                <a:solidFill>
                  <a:srgbClr val="3B3835"/>
                </a:solidFill>
                <a:latin typeface="Helvetica Neue"/>
              </a:rPr>
              <a:t>glucoma</a:t>
            </a:r>
            <a:endParaRPr lang="en-US" b="0" i="0" dirty="0" smtClean="0">
              <a:solidFill>
                <a:srgbClr val="3B3835"/>
              </a:solidFill>
              <a:latin typeface="Helvetica Neue"/>
            </a:endParaRPr>
          </a:p>
          <a:p>
            <a:pPr algn="l" rtl="0">
              <a:buNone/>
            </a:pPr>
            <a:r>
              <a:rPr lang="en-US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                  2- closed angle </a:t>
            </a:r>
            <a:r>
              <a:rPr lang="en-US" dirty="0" err="1" smtClean="0">
                <a:solidFill>
                  <a:srgbClr val="3B3835"/>
                </a:solidFill>
                <a:latin typeface="Helvetica Neue"/>
              </a:rPr>
              <a:t>glucoma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>
              <a:buNone/>
            </a:pPr>
            <a:r>
              <a:rPr lang="en-US" b="0" i="0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                   3- normal </a:t>
            </a:r>
            <a:r>
              <a:rPr lang="en-US" b="0" i="0" dirty="0" err="1" smtClean="0">
                <a:solidFill>
                  <a:srgbClr val="3B3835"/>
                </a:solidFill>
                <a:latin typeface="Helvetica Neue"/>
              </a:rPr>
              <a:t>tention</a:t>
            </a:r>
            <a:r>
              <a:rPr lang="en-US" b="0" i="0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b="0" i="0" dirty="0" err="1" smtClean="0">
                <a:solidFill>
                  <a:srgbClr val="3B3835"/>
                </a:solidFill>
                <a:latin typeface="Helvetica Neue"/>
              </a:rPr>
              <a:t>glucoma</a:t>
            </a:r>
            <a:endParaRPr lang="ar-EG" b="0" i="0" dirty="0" smtClean="0">
              <a:solidFill>
                <a:srgbClr val="3B3835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rtl="0"/>
            <a:r>
              <a:rPr lang="en-US" dirty="0" err="1" smtClean="0"/>
              <a:t>glucoma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 sever eye pain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headach</a:t>
            </a:r>
            <a:endParaRPr lang="en-US" dirty="0" smtClean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mydriasis</a:t>
            </a:r>
            <a:endParaRPr lang="en-US" dirty="0" smtClean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 failure of accommodation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dimminution</a:t>
            </a:r>
            <a:r>
              <a:rPr lang="en-US" dirty="0" smtClean="0"/>
              <a:t> of vision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cupping of optic disc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visual field </a:t>
            </a:r>
            <a:r>
              <a:rPr lang="en-US" dirty="0" err="1" smtClean="0"/>
              <a:t>deffects</a:t>
            </a:r>
            <a:r>
              <a:rPr lang="en-US" dirty="0" smtClean="0"/>
              <a:t> &amp; blindness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glucoma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paraSympathomimetics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miotics</a:t>
            </a:r>
            <a:r>
              <a:rPr lang="en-US" dirty="0" smtClean="0"/>
              <a:t>) as </a:t>
            </a:r>
            <a:r>
              <a:rPr lang="en-US" dirty="0" err="1" smtClean="0"/>
              <a:t>eserine</a:t>
            </a:r>
            <a:r>
              <a:rPr lang="en-US" dirty="0" smtClean="0"/>
              <a:t> or </a:t>
            </a:r>
            <a:r>
              <a:rPr lang="en-US" dirty="0" err="1" smtClean="0"/>
              <a:t>pilocarbine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miosis</a:t>
            </a:r>
            <a:r>
              <a:rPr lang="en-US" dirty="0" smtClean="0">
                <a:sym typeface="Wingdings" pitchFamily="2" charset="2"/>
              </a:rPr>
              <a:t> open spaces of </a:t>
            </a:r>
            <a:r>
              <a:rPr lang="en-US" dirty="0" err="1" smtClean="0">
                <a:sym typeface="Wingdings" pitchFamily="2" charset="2"/>
              </a:rPr>
              <a:t>fontana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Carbonic </a:t>
            </a:r>
            <a:r>
              <a:rPr lang="en-US" dirty="0" err="1" smtClean="0">
                <a:sym typeface="Wingdings" pitchFamily="2" charset="2"/>
              </a:rPr>
              <a:t>anhydrase</a:t>
            </a:r>
            <a:r>
              <a:rPr lang="en-US" dirty="0" smtClean="0">
                <a:sym typeface="Wingdings" pitchFamily="2" charset="2"/>
              </a:rPr>
              <a:t> inhibitors as </a:t>
            </a:r>
            <a:r>
              <a:rPr lang="en-US" dirty="0" err="1" smtClean="0">
                <a:sym typeface="Wingdings" pitchFamily="2" charset="2"/>
              </a:rPr>
              <a:t>diamox</a:t>
            </a:r>
            <a:r>
              <a:rPr lang="en-US" dirty="0" smtClean="0">
                <a:sym typeface="Wingdings" pitchFamily="2" charset="2"/>
              </a:rPr>
              <a:t>  decrease </a:t>
            </a:r>
            <a:r>
              <a:rPr lang="en-US" dirty="0" err="1" smtClean="0">
                <a:sym typeface="Wingdings" pitchFamily="2" charset="2"/>
              </a:rPr>
              <a:t>aquas</a:t>
            </a:r>
            <a:r>
              <a:rPr lang="en-US" dirty="0" smtClean="0">
                <a:sym typeface="Wingdings" pitchFamily="2" charset="2"/>
              </a:rPr>
              <a:t> formation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Surgery: </a:t>
            </a:r>
            <a:r>
              <a:rPr lang="en-US" dirty="0" err="1" smtClean="0">
                <a:sym typeface="Wingdings" pitchFamily="2" charset="2"/>
              </a:rPr>
              <a:t>teriphine</a:t>
            </a:r>
            <a:r>
              <a:rPr lang="en-US" dirty="0" smtClean="0">
                <a:sym typeface="Wingdings" pitchFamily="2" charset="2"/>
              </a:rPr>
              <a:t> or hole at </a:t>
            </a:r>
            <a:r>
              <a:rPr lang="en-US" dirty="0" err="1" smtClean="0">
                <a:sym typeface="Wingdings" pitchFamily="2" charset="2"/>
              </a:rPr>
              <a:t>irridoconeal</a:t>
            </a:r>
            <a:r>
              <a:rPr lang="en-US" dirty="0" smtClean="0">
                <a:sym typeface="Wingdings" pitchFamily="2" charset="2"/>
              </a:rPr>
              <a:t> angle.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glucoma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esktop\eye\anatomy-and-physiology-of-the-ey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9468"/>
            <a:ext cx="9024273" cy="67752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na\Desktop\eye\anatomy-and-physiology-of-the-eye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68" y="0"/>
            <a:ext cx="8738850" cy="68108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na\Desktop\eye\anatomy-and-physiology-of-the-ey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7" y="285728"/>
            <a:ext cx="8599195" cy="6473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\Desktop\eye\anatomy-and-physiology-of-the-ey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7" y="61368"/>
            <a:ext cx="8599195" cy="675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na\Desktop\eye\anatomy-and-physiology-of-the-ey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56618" cy="5643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na\Desktop\eye\anatomy-and-physiology-of-the-ey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7" y="357166"/>
            <a:ext cx="8670633" cy="6143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321</Words>
  <Application>Microsoft Office PowerPoint</Application>
  <PresentationFormat>On-screen Show (4:3)</PresentationFormat>
  <Paragraphs>62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Physiology of the eye</vt:lpstr>
      <vt:lpstr>Strucure of the eye</vt:lpstr>
      <vt:lpstr>Slide 3</vt:lpstr>
      <vt:lpstr>Slide 4</vt:lpstr>
      <vt:lpstr>Slide 5</vt:lpstr>
      <vt:lpstr>Slide 6</vt:lpstr>
      <vt:lpstr>Slide 7</vt:lpstr>
      <vt:lpstr>Slide 8</vt:lpstr>
      <vt:lpstr>Slide 9</vt:lpstr>
      <vt:lpstr>The cornea</vt:lpstr>
      <vt:lpstr>The sclera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The aquas humour</vt:lpstr>
      <vt:lpstr>Slide 24</vt:lpstr>
      <vt:lpstr>Slide 25</vt:lpstr>
      <vt:lpstr>The IOP</vt:lpstr>
      <vt:lpstr>Measurement of IOP</vt:lpstr>
      <vt:lpstr>Indentation tonometer</vt:lpstr>
      <vt:lpstr>Applantation tonometer</vt:lpstr>
      <vt:lpstr>Slide 30</vt:lpstr>
      <vt:lpstr>glucoma</vt:lpstr>
      <vt:lpstr>Effects of glucoma</vt:lpstr>
      <vt:lpstr>Treatment of glucoma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the eye</dc:title>
  <dc:creator>dina</dc:creator>
  <cp:lastModifiedBy>dina</cp:lastModifiedBy>
  <cp:revision>8</cp:revision>
  <dcterms:created xsi:type="dcterms:W3CDTF">2018-10-27T23:19:10Z</dcterms:created>
  <dcterms:modified xsi:type="dcterms:W3CDTF">2018-10-28T09:25:17Z</dcterms:modified>
</cp:coreProperties>
</file>